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</p:sldIdLst>
  <p:sldSz cy="5143500" cx="9144000"/>
  <p:notesSz cx="6858000" cy="9144000"/>
  <p:embeddedFontLst>
    <p:embeddedFont>
      <p:font typeface="Helvetica Neue"/>
      <p:regular r:id="rId96"/>
      <p:bold r:id="rId97"/>
      <p:italic r:id="rId98"/>
      <p:boldItalic r:id="rId99"/>
    </p:embeddedFont>
    <p:embeddedFont>
      <p:font typeface="Helvetica Neue Light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HelveticaNeueLight-boldItalic.fntdata"/><Relationship Id="rId102" Type="http://schemas.openxmlformats.org/officeDocument/2006/relationships/font" Target="fonts/HelveticaNeueLight-italic.fntdata"/><Relationship Id="rId101" Type="http://schemas.openxmlformats.org/officeDocument/2006/relationships/font" Target="fonts/HelveticaNeueLight-bold.fntdata"/><Relationship Id="rId100" Type="http://schemas.openxmlformats.org/officeDocument/2006/relationships/font" Target="fonts/HelveticaNeueLight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font" Target="fonts/HelveticaNeue-bold.fntdata"/><Relationship Id="rId96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99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98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5" Type="http://schemas.openxmlformats.org/officeDocument/2006/relationships/image" Target="../media/image16.png"/><Relationship Id="rId14" Type="http://schemas.openxmlformats.org/officeDocument/2006/relationships/image" Target="../media/image17.png"/><Relationship Id="rId16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hyperlink" Target="https://goo.gl/PZNNGY" TargetMode="External"/><Relationship Id="rId5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5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type="title"/>
          </p:nvPr>
        </p:nvSpPr>
        <p:spPr>
          <a:xfrm>
            <a:off x="6216150" y="324550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6216150" y="1067437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goo.gl/PZNNGY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150" y="1869925"/>
            <a:ext cx="2928000" cy="2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2" name="Shape 302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03" name="Shape 3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Shape 304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Shape 305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Shape 306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Shape 30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Shape 30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Shape 309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Shape 31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Shape 31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7" name="Shape 317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18" name="Shape 318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19" name="Shape 3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Shape 3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Shape 321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Shape 322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Shape 32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Shape 32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Shape 325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Shape 32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Shape 327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8" name="Shape 328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333050" y="764787"/>
            <a:ext cx="17145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92" name="Shape 392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94" name="Shape 394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95" name="Shape 395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0" name="Shape 400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06" name="Shape 40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7" name="Shape 40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4" name="Shape 41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6" name="Shape 41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7" name="Shape 41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2" name="Shape 42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8" name="Shape 428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9" name="Shape 429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6" name="Shape 436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8" name="Shape 438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9" name="Shape 439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4" name="Shape 444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49" name="Shape 449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50" name="Shape 450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51" name="Shape 451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52" name="Shape 452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53" name="Shape 453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4" name="Shape 454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1" name="Shape 461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3" name="Shape 463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4" name="Shape 464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9" name="Shape 469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74" name="Shape 474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75" name="Shape 475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76" name="Shape 476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77" name="Shape 477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8" name="Shape 478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9" name="Shape 479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6" name="Shape 486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8" name="Shape 488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9" name="Shape 489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4" name="Shape 494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9" name="Shape 499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00" name="Shape 500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01" name="Shape 501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02" name="Shape 502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03" name="Shape 503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4" name="Shape 504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4" name="Shape 514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6" name="Shape 516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7" name="Shape 517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2" name="Shape 522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7" name="Shape 527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9" name="Shape 529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5" name="Shape 535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8" name="Shape 538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41" name="Shape 541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2" name="Shape 542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44" name="Shape 544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5" name="Shape 545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47" name="Shape 547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8" name="Shape 548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 txBox="1"/>
          <p:nvPr>
            <p:ph idx="4294967295" type="title"/>
          </p:nvPr>
        </p:nvSpPr>
        <p:spPr>
          <a:xfrm>
            <a:off x="7126000" y="21634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1" name="Shape 551"/>
          <p:cNvSpPr/>
          <p:nvPr/>
        </p:nvSpPr>
        <p:spPr>
          <a:xfrm>
            <a:off x="7881987" y="20988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2" name="Shape 552"/>
          <p:cNvSpPr/>
          <p:nvPr/>
        </p:nvSpPr>
        <p:spPr>
          <a:xfrm>
            <a:off x="7849137" y="254095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4" name="Shape 554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86" name="Shape 58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89" name="Shape 58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1" name="Shape 59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2" name="Shape 59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7" name="Shape 59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02" name="Shape 60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3" name="Shape 60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05" name="Shape 60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39" name="Shape 63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41" name="Shape 64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42" name="Shape 64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47" name="Shape 64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52" name="Shape 65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3" name="Shape 65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55" name="Shape 655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8" name="Shape 658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9" name="Shape 659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6" name="Shape 66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7" name="Shape 66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8" name="Shape 668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70" name="Shape 670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1" name="Shape 671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73" name="Shape 673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5" name="Shape 675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6" name="Shape 67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3" name="Shape 68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4" name="Shape 684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5" name="Shape 685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6" name="Shape 686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8" name="Shape 688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9" name="Shape 689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690" name="Shape 690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3" name="Shape 703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5" name="Shape 705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6" name="Shape 706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1" name="Shape 711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16" name="Shape 71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7" name="Shape 71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19" name="Shape 719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0" name="Shape 720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64" name="Shape 764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Shape 771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803" name="Shape 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/>
        </p:nvSpPr>
        <p:spPr>
          <a:xfrm>
            <a:off x="804900" y="571200"/>
            <a:ext cx="75342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28.times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stringGuard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 + '|' + 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 txBox="1"/>
          <p:nvPr/>
        </p:nvSpPr>
        <p:spPr>
          <a:xfrm>
            <a:off x="804900" y="2288400"/>
            <a:ext cx="76104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Agent&lt;List&lt;String&gt;&gt;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43.times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listGuard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it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610200" y="0"/>
            <a:ext cx="79236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MessagingRunnable&lt;String&gt;()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doRun(String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 + '|' + Thread.currentThread().getName()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6" name="Shape 816"/>
          <p:cNvSpPr txBox="1"/>
          <p:nvPr/>
        </p:nvSpPr>
        <p:spPr>
          <a:xfrm>
            <a:off x="610200" y="1892100"/>
            <a:ext cx="79623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currentThread()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getName());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Shape 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Shape 822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/>
        </p:nvSpPr>
        <p:spPr>
          <a:xfrm>
            <a:off x="1356450" y="22013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fetchLatestNews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news.fetchLatest()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 txBox="1"/>
          <p:nvPr/>
        </p:nvSpPr>
        <p:spPr>
          <a:xfrm>
            <a:off x="1356450" y="3069200"/>
            <a:ext cx="65934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extractText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messageHandler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status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post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356450" y="42756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save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text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1356450" y="0"/>
            <a:ext cx="64311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main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loop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fetchLatestNews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latestNews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latestNews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save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handler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ReactorMessagingRunnable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news.fetchLatest();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start();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1576950" y="702000"/>
            <a:ext cx="59901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MessageHandler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tweet.getStatus()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facebookPost.getPost()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blogArticle.getText()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847" name="Shape 8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Shape 848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673800" y="388050"/>
            <a:ext cx="77964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 txBox="1"/>
          <p:nvPr/>
        </p:nvSpPr>
        <p:spPr>
          <a:xfrm>
            <a:off x="656100" y="1072450"/>
            <a:ext cx="78318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656100" y="2060200"/>
            <a:ext cx="76764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/>
        </p:nvSpPr>
        <p:spPr>
          <a:xfrm>
            <a:off x="673800" y="388050"/>
            <a:ext cx="8265600" cy="4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Shape 861"/>
          <p:cNvSpPr txBox="1"/>
          <p:nvPr/>
        </p:nvSpPr>
        <p:spPr>
          <a:xfrm>
            <a:off x="673800" y="1326425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(Runnable) () -&gt;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try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catch (InterruptedException e)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throw new RuntimeException(e);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Shape 862"/>
          <p:cNvSpPr txBox="1"/>
          <p:nvPr/>
        </p:nvSpPr>
        <p:spPr>
          <a:xfrm>
            <a:off x="673800" y="3217325"/>
            <a:ext cx="7676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/>
        </p:nvSpPr>
        <p:spPr>
          <a:xfrm>
            <a:off x="673800" y="388050"/>
            <a:ext cx="8265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8" name="Shape 868"/>
          <p:cNvSpPr txBox="1"/>
          <p:nvPr/>
        </p:nvSpPr>
        <p:spPr>
          <a:xfrm>
            <a:off x="673800" y="1340500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retweets, facebookLikes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numberOfInteractions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retweetsCount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facebookLikesCount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retweetsCount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facebookLikesCount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9" name="Shape 869"/>
          <p:cNvSpPr txBox="1"/>
          <p:nvPr/>
        </p:nvSpPr>
        <p:spPr>
          <a:xfrm>
            <a:off x="673800" y="3153825"/>
            <a:ext cx="8470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numberOfRetweets(article)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numberofLikes(article)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/>
        </p:nvSpPr>
        <p:spPr>
          <a:xfrm>
            <a:off x="0" y="359825"/>
            <a:ext cx="8265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875" name="Shape 875"/>
          <p:cNvSpPr txBox="1"/>
          <p:nvPr/>
        </p:nvSpPr>
        <p:spPr>
          <a:xfrm>
            <a:off x="0" y="1340500"/>
            <a:ext cx="9144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asList(retweets, facebookLikes),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asList(numberOfInteractions),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DataflowMessagingRunnable(2)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doRun(Object... arguments)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getOwningProcessor()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876" name="Shape 876"/>
          <p:cNvSpPr txBox="1"/>
          <p:nvPr/>
        </p:nvSpPr>
        <p:spPr>
          <a:xfrm>
            <a:off x="0" y="3851000"/>
            <a:ext cx="914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Shape 881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USE GPARS?</a:t>
            </a:r>
          </a:p>
        </p:txBody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311700" y="1152475"/>
            <a:ext cx="8520600" cy="25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IMPROVE PERFORMANCE OF SEQUENTIAL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DEVELOPMENT OF CONCURRENT/PARALLEL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CLOSE-TO-DOMAIN ABSTRACTIONS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NUMBER OF ERRORS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DIFFERENT ABSTRACTIONS EASILY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4" name="Shape 884"/>
          <p:cNvSpPr txBox="1"/>
          <p:nvPr>
            <p:ph type="title"/>
          </p:nvPr>
        </p:nvSpPr>
        <p:spPr>
          <a:xfrm>
            <a:off x="311700" y="4238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WHEN DO USE GPARS? - PARALLEL STREAMS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hape 890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900" name="Shape 900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